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7"/>
  </p:notesMasterIdLst>
  <p:handoutMasterIdLst>
    <p:handoutMasterId r:id="rId18"/>
  </p:handoutMasterIdLst>
  <p:sldIdLst>
    <p:sldId id="292" r:id="rId5"/>
    <p:sldId id="291" r:id="rId6"/>
    <p:sldId id="294" r:id="rId7"/>
    <p:sldId id="295" r:id="rId8"/>
    <p:sldId id="296" r:id="rId9"/>
    <p:sldId id="297" r:id="rId10"/>
    <p:sldId id="298" r:id="rId11"/>
    <p:sldId id="299" r:id="rId12"/>
    <p:sldId id="302" r:id="rId13"/>
    <p:sldId id="300" r:id="rId14"/>
    <p:sldId id="301" r:id="rId15"/>
    <p:sldId id="293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FFFFF"/>
    <a:srgbClr val="F5F5F5"/>
    <a:srgbClr val="FBFBFB"/>
    <a:srgbClr val="2E3D92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39" autoAdjust="0"/>
  </p:normalViewPr>
  <p:slideViewPr>
    <p:cSldViewPr snapToGrid="0">
      <p:cViewPr>
        <p:scale>
          <a:sx n="75" d="100"/>
          <a:sy n="75" d="100"/>
        </p:scale>
        <p:origin x="355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26/10/2025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26/10/2025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26/10/2025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microsoft.com/office/2017/06/relationships/model3d" Target="../media/model3d2.glb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microsoft.com/office/2017/06/relationships/model3d" Target="../media/model3d2.glb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microsoft.com/office/2017/06/relationships/model3d" Target="../media/model3d1.glb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microsoft.com/office/2017/06/relationships/model3d" Target="../media/model3d2.glb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17/06/relationships/model3d" Target="../media/model3d1.glb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microsoft.com/office/2017/06/relationships/model3d" Target="../media/model3d2.glb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17/06/relationships/model3d" Target="../media/model3d2.glb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microsoft.com/office/2017/06/relationships/model3d" Target="../media/model3d1.glb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8449" y="1216152"/>
            <a:ext cx="6789576" cy="2806369"/>
          </a:xfrm>
        </p:spPr>
        <p:txBody>
          <a:bodyPr>
            <a:noAutofit/>
          </a:bodyPr>
          <a:lstStyle/>
          <a:p>
            <a:r>
              <a:rPr lang="en-US" sz="4000" dirty="0"/>
              <a:t>METABOLICALLY HEALTHY WEIGHT LOSS: SYNERGISTIC EFFECTS OF THE SWALLOWABLE BALLOON AND LOW-DOSE GLP-1 THERAPY ON MUSCLE MASS AND GLP-1 ADHERENCE</a:t>
            </a:r>
            <a:endParaRPr lang="it-IT" sz="4000" dirty="0">
              <a:solidFill>
                <a:srgbClr val="304297"/>
              </a:solidFill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0588FFD-FFA5-46C6-726B-5348C0C54F0D}"/>
              </a:ext>
            </a:extLst>
          </p:cNvPr>
          <p:cNvSpPr txBox="1">
            <a:spLocks/>
          </p:cNvSpPr>
          <p:nvPr/>
        </p:nvSpPr>
        <p:spPr>
          <a:xfrm>
            <a:off x="5318449" y="4022521"/>
            <a:ext cx="59874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/>
              <a:t>Dr. Luigi Flagiello, MD, Italy</a:t>
            </a:r>
          </a:p>
          <a:p>
            <a:r>
              <a:rPr lang="en-US" b="1" dirty="0"/>
              <a:t>University of Campania “</a:t>
            </a:r>
            <a:r>
              <a:rPr lang="en-US" b="1" dirty="0" err="1"/>
              <a:t>L.Vanvitelli</a:t>
            </a:r>
            <a:r>
              <a:rPr lang="en-US" b="1" dirty="0"/>
              <a:t>”- general and bariatric surgery </a:t>
            </a:r>
          </a:p>
          <a:p>
            <a:r>
              <a:rPr lang="en-US" b="1" dirty="0"/>
              <a:t>Ruesch Clinic - bariatric </a:t>
            </a:r>
            <a:r>
              <a:rPr lang="en-US" b="1" dirty="0" err="1"/>
              <a:t>mininvasive</a:t>
            </a:r>
            <a:r>
              <a:rPr lang="en-US" b="1" dirty="0"/>
              <a:t> division </a:t>
            </a:r>
          </a:p>
          <a:p>
            <a:endParaRPr lang="en-US" sz="3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B01BAE-0CFD-7EF1-11D8-BC285E4EE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7852" y="5059488"/>
            <a:ext cx="2113563" cy="211356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288E690-8B3F-A710-61F8-98F5856F0C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5318449" y="5502283"/>
            <a:ext cx="1408821" cy="135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761E4A-8E2F-3D17-798A-B81592D76246}"/>
              </a:ext>
            </a:extLst>
          </p:cNvPr>
          <p:cNvSpPr txBox="1"/>
          <p:nvPr/>
        </p:nvSpPr>
        <p:spPr>
          <a:xfrm>
            <a:off x="12862560" y="4671036"/>
            <a:ext cx="37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fact, </a:t>
            </a:r>
            <a:r>
              <a:rPr lang="en-US" b="1" dirty="0"/>
              <a:t>regardless of the starting BMI</a:t>
            </a:r>
            <a:r>
              <a:rPr lang="en-US" dirty="0"/>
              <a:t>, the loss in terms of kg has a </a:t>
            </a:r>
            <a:r>
              <a:rPr lang="en-US" b="1" dirty="0"/>
              <a:t>linear and comparable trend in all enrolled patients</a:t>
            </a:r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41F5EF-4FF4-BF37-C507-78AD24D7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47E5DD4-0E02-DD57-71E8-2A41520D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C6FCAE56-CC07-07C1-3844-7278570164A2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DEA91F8-19BA-D034-1FF6-F41B6F795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8B5EBE9-0B51-0BDD-9D31-CFCD4DC23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A319897-9D2C-B556-F081-B7234A4B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9E649888-37DC-BFBA-0286-358F75F30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9962" y="1348424"/>
            <a:ext cx="4889460" cy="4340643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Modello 3D 9" descr="Terra">
                <a:extLst>
                  <a:ext uri="{FF2B5EF4-FFF2-40B4-BE49-F238E27FC236}">
                    <a16:creationId xmlns:a16="http://schemas.microsoft.com/office/drawing/2014/main" id="{21CB6B4C-FDCA-E30E-62AD-BA8C24E322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889760"/>
                  </p:ext>
                </p:extLst>
              </p:nvPr>
            </p:nvGraphicFramePr>
            <p:xfrm>
              <a:off x="6297967" y="-5920861"/>
              <a:ext cx="5547194" cy="554719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5547194" cy="5547192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6699989" ay="-401297" az="98196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8804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lo 3D 9" descr="Terra">
                <a:extLst>
                  <a:ext uri="{FF2B5EF4-FFF2-40B4-BE49-F238E27FC236}">
                    <a16:creationId xmlns:a16="http://schemas.microsoft.com/office/drawing/2014/main" id="{21CB6B4C-FDCA-E30E-62AD-BA8C24E322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97967" y="-5920861"/>
                <a:ext cx="5547194" cy="5547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lo 3D 10" descr="Freccia spessa">
                <a:extLst>
                  <a:ext uri="{FF2B5EF4-FFF2-40B4-BE49-F238E27FC236}">
                    <a16:creationId xmlns:a16="http://schemas.microsoft.com/office/drawing/2014/main" id="{E14F6747-F560-5FB8-8EBE-D47EEA4B4F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5400000">
              <a:off x="6504326" y="481816"/>
              <a:ext cx="1908276" cy="918381"/>
            </p:xfrm>
            <a:graphic>
              <a:graphicData uri="http://schemas.microsoft.com/office/drawing/2017/model3d">
                <am3d:model3d r:embed="rId10">
                  <am3d:spPr>
                    <a:xfrm rot="5400000">
                      <a:off x="0" y="0"/>
                      <a:ext cx="1908276" cy="918381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8004" ay="-445451" az="25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1303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lo 3D 10" descr="Freccia spessa">
                <a:extLst>
                  <a:ext uri="{FF2B5EF4-FFF2-40B4-BE49-F238E27FC236}">
                    <a16:creationId xmlns:a16="http://schemas.microsoft.com/office/drawing/2014/main" id="{E14F6747-F560-5FB8-8EBE-D47EEA4B4F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5400000">
                <a:off x="6504326" y="481816"/>
                <a:ext cx="1908276" cy="918381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A0FE84-25C2-F429-AE0C-E3880E0BB454}"/>
              </a:ext>
            </a:extLst>
          </p:cNvPr>
          <p:cNvSpPr txBox="1"/>
          <p:nvPr/>
        </p:nvSpPr>
        <p:spPr>
          <a:xfrm>
            <a:off x="8183173" y="-469265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C67A97-C8E4-8F0D-A158-BD1C667459C9}"/>
              </a:ext>
            </a:extLst>
          </p:cNvPr>
          <p:cNvSpPr txBox="1"/>
          <p:nvPr/>
        </p:nvSpPr>
        <p:spPr>
          <a:xfrm>
            <a:off x="7988720" y="621142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E9AA504-3729-AC67-61F5-84DC53D6251C}"/>
              </a:ext>
            </a:extLst>
          </p:cNvPr>
          <p:cNvSpPr txBox="1"/>
          <p:nvPr/>
        </p:nvSpPr>
        <p:spPr>
          <a:xfrm>
            <a:off x="805667" y="3185245"/>
            <a:ext cx="967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56 more </a:t>
            </a:r>
            <a:r>
              <a:rPr lang="it-IT" sz="2800" dirty="0" err="1"/>
              <a:t>patients</a:t>
            </a:r>
            <a:r>
              <a:rPr lang="it-IT" sz="2800" dirty="0"/>
              <a:t> </a:t>
            </a:r>
            <a:r>
              <a:rPr lang="it-IT" sz="2800" dirty="0" err="1"/>
              <a:t>treated</a:t>
            </a:r>
            <a:r>
              <a:rPr lang="it-IT" sz="2800" dirty="0"/>
              <a:t> with the </a:t>
            </a:r>
            <a:r>
              <a:rPr lang="it-IT" sz="2800" dirty="0" err="1"/>
              <a:t>same</a:t>
            </a:r>
            <a:r>
              <a:rPr lang="it-IT" sz="2800" dirty="0"/>
              <a:t> </a:t>
            </a:r>
            <a:r>
              <a:rPr lang="it-IT" sz="2800" dirty="0" err="1"/>
              <a:t>protocol</a:t>
            </a:r>
            <a:r>
              <a:rPr lang="it-IT" sz="2800" dirty="0"/>
              <a:t> from April  (Follow up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yet</a:t>
            </a:r>
            <a:r>
              <a:rPr lang="it-IT" sz="2800" dirty="0"/>
              <a:t> </a:t>
            </a:r>
            <a:r>
              <a:rPr lang="it-IT" sz="2800" dirty="0" err="1"/>
              <a:t>completed</a:t>
            </a:r>
            <a:r>
              <a:rPr lang="it-IT" sz="2800" dirty="0"/>
              <a:t>)</a:t>
            </a:r>
          </a:p>
          <a:p>
            <a:pPr algn="ctr"/>
            <a:r>
              <a:rPr lang="it-IT" sz="2800" dirty="0"/>
              <a:t>(for </a:t>
            </a:r>
            <a:r>
              <a:rPr lang="it-IT" sz="2800" dirty="0" err="1"/>
              <a:t>now</a:t>
            </a:r>
            <a:r>
              <a:rPr lang="it-IT" sz="2800" dirty="0"/>
              <a:t>) </a:t>
            </a:r>
            <a:r>
              <a:rPr lang="it-IT" sz="2800" b="1" dirty="0"/>
              <a:t>SAME RESULTS ACHIEVED</a:t>
            </a:r>
          </a:p>
        </p:txBody>
      </p:sp>
      <p:pic>
        <p:nvPicPr>
          <p:cNvPr id="15" name="Immagine 14" descr="Immagine che contiene Personaggio immaginario, Justice League, Supereroe, Eroe&#10;&#10;Il contenuto generato dall'IA potrebbe non essere corretto.">
            <a:extLst>
              <a:ext uri="{FF2B5EF4-FFF2-40B4-BE49-F238E27FC236}">
                <a16:creationId xmlns:a16="http://schemas.microsoft.com/office/drawing/2014/main" id="{DD98A3E7-E94F-89C5-0997-238E85425F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7060476"/>
            <a:ext cx="4762500" cy="47625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DC5B93-CD60-8B86-A372-81EE05972775}"/>
              </a:ext>
            </a:extLst>
          </p:cNvPr>
          <p:cNvSpPr txBox="1"/>
          <p:nvPr/>
        </p:nvSpPr>
        <p:spPr>
          <a:xfrm>
            <a:off x="6297967" y="7217879"/>
            <a:ext cx="460378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To conclude</a:t>
            </a:r>
          </a:p>
          <a:p>
            <a:pPr>
              <a:buNone/>
            </a:pPr>
            <a:r>
              <a:rPr lang="en-US" sz="1600" dirty="0"/>
              <a:t>We all agree: GLP-1 receptor agonists like </a:t>
            </a:r>
            <a:r>
              <a:rPr lang="en-US" sz="1600" dirty="0" err="1"/>
              <a:t>semaglutide</a:t>
            </a:r>
            <a:r>
              <a:rPr lang="en-US" sz="1600" dirty="0"/>
              <a:t> have </a:t>
            </a:r>
            <a:r>
              <a:rPr lang="en-US" sz="1600" b="1" dirty="0"/>
              <a:t>transformed</a:t>
            </a:r>
            <a:r>
              <a:rPr lang="en-US" sz="1600" dirty="0"/>
              <a:t> the landscape of obesity treatment.</a:t>
            </a:r>
            <a:br>
              <a:rPr lang="en-US" sz="1600" dirty="0"/>
            </a:br>
            <a:r>
              <a:rPr lang="en-US" sz="1600" dirty="0"/>
              <a:t>But in our integrated protocol, </a:t>
            </a:r>
            <a:r>
              <a:rPr lang="en-US" sz="1600" b="1" dirty="0" err="1"/>
              <a:t>semaglutide</a:t>
            </a:r>
            <a:r>
              <a:rPr lang="en-US" sz="1600" b="1" dirty="0"/>
              <a:t> is like Robin.</a:t>
            </a:r>
            <a:br>
              <a:rPr lang="en-US" sz="1600" dirty="0"/>
            </a:br>
            <a:r>
              <a:rPr lang="en-US" sz="1600" dirty="0"/>
              <a:t>The loyal, essential sidekick who enhances outcomes, supports adherence, and protects lean body mass.</a:t>
            </a:r>
          </a:p>
          <a:p>
            <a:pPr>
              <a:buNone/>
            </a:pPr>
            <a:r>
              <a:rPr lang="en-US" sz="1600" dirty="0"/>
              <a:t>And </a:t>
            </a:r>
            <a:r>
              <a:rPr lang="en-US" sz="1600" b="1" dirty="0" err="1"/>
              <a:t>Allurion</a:t>
            </a:r>
            <a:r>
              <a:rPr lang="en-US" sz="1600" b="1" dirty="0"/>
              <a:t>? </a:t>
            </a:r>
            <a:r>
              <a:rPr lang="en-US" sz="1600" b="1" dirty="0" err="1"/>
              <a:t>Allurion</a:t>
            </a:r>
            <a:r>
              <a:rPr lang="en-US" sz="1600" b="1" dirty="0"/>
              <a:t> is Batman.</a:t>
            </a:r>
            <a:br>
              <a:rPr lang="en-US" sz="1600" dirty="0"/>
            </a:br>
            <a:r>
              <a:rPr lang="en-US" sz="1600" dirty="0"/>
              <a:t>The main act. The one driving the transformation from day one.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Because in the end, let’s be honest</a:t>
            </a:r>
            <a:br>
              <a:rPr lang="en-US" sz="1600" dirty="0"/>
            </a:br>
            <a:r>
              <a:rPr lang="en-US" sz="1600" b="1" dirty="0"/>
              <a:t>When you buy a ticket, you go to the cinema to see Batman, not Robin.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Our patients are the same.</a:t>
            </a:r>
            <a:br>
              <a:rPr lang="en-US" sz="1600" dirty="0"/>
            </a:br>
            <a:r>
              <a:rPr lang="en-US" sz="1600" dirty="0"/>
              <a:t>They want results. </a:t>
            </a:r>
          </a:p>
          <a:p>
            <a:pPr>
              <a:buNone/>
            </a:pPr>
            <a:r>
              <a:rPr lang="en-US" sz="1600" dirty="0"/>
              <a:t>They want impact.</a:t>
            </a:r>
            <a:br>
              <a:rPr lang="en-US" sz="1600" dirty="0"/>
            </a:br>
            <a:r>
              <a:rPr lang="en-US" sz="1600" dirty="0"/>
              <a:t>They want the </a:t>
            </a:r>
            <a:r>
              <a:rPr lang="en-US" sz="1600" b="1" dirty="0"/>
              <a:t>hero</a:t>
            </a:r>
            <a:r>
              <a:rPr lang="en-US" sz="1600" dirty="0"/>
              <a:t>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And that’s why the combination works so well:</a:t>
            </a:r>
            <a:br>
              <a:rPr lang="en-US" sz="1600" dirty="0"/>
            </a:br>
            <a:r>
              <a:rPr lang="en-US" sz="1600" b="1" dirty="0"/>
              <a:t>It’s not about choosing one hero.</a:t>
            </a:r>
            <a:br>
              <a:rPr lang="en-US" sz="1600" dirty="0"/>
            </a:br>
            <a:r>
              <a:rPr lang="en-US" sz="1600" dirty="0"/>
              <a:t>It’s about building the </a:t>
            </a:r>
            <a:r>
              <a:rPr lang="en-US" sz="1600" b="1" dirty="0"/>
              <a:t>right team</a:t>
            </a:r>
            <a:r>
              <a:rPr lang="en-US" sz="1600" dirty="0"/>
              <a:t> to defeat obesity</a:t>
            </a:r>
          </a:p>
          <a:p>
            <a:pPr>
              <a:buNone/>
            </a:pPr>
            <a:r>
              <a:rPr lang="en-US" sz="1600" dirty="0"/>
              <a:t>the future is going there, like this congress’ title suggests</a:t>
            </a:r>
          </a:p>
        </p:txBody>
      </p:sp>
    </p:spTree>
    <p:extLst>
      <p:ext uri="{BB962C8B-B14F-4D97-AF65-F5344CB8AC3E}">
        <p14:creationId xmlns:p14="http://schemas.microsoft.com/office/powerpoint/2010/main" val="34555621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406940-9F2A-3A7D-7FCC-4883844799A2}"/>
              </a:ext>
            </a:extLst>
          </p:cNvPr>
          <p:cNvSpPr txBox="1"/>
          <p:nvPr/>
        </p:nvSpPr>
        <p:spPr>
          <a:xfrm>
            <a:off x="12862560" y="4671036"/>
            <a:ext cx="37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fact, </a:t>
            </a:r>
            <a:r>
              <a:rPr lang="en-US" b="1" dirty="0"/>
              <a:t>regardless of the starting BMI</a:t>
            </a:r>
            <a:r>
              <a:rPr lang="en-US" dirty="0"/>
              <a:t>, the loss in terms of kg has a </a:t>
            </a:r>
            <a:r>
              <a:rPr lang="en-US" b="1" dirty="0"/>
              <a:t>linear and comparable trend in all enrolled patients</a:t>
            </a:r>
            <a:endParaRPr lang="it-IT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BC0515-0EBC-FF8B-E25F-E61A9E9E6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DF73F8-1573-6A9A-520F-B49F6F1D3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E55F81F-7A4E-0142-A2B5-B44D320D96CA}"/>
              </a:ext>
            </a:extLst>
          </p:cNvPr>
          <p:cNvGrpSpPr/>
          <p:nvPr/>
        </p:nvGrpSpPr>
        <p:grpSpPr>
          <a:xfrm>
            <a:off x="-33883" y="-2475033"/>
            <a:ext cx="6046236" cy="2190434"/>
            <a:chOff x="4822241" y="1691456"/>
            <a:chExt cx="6556959" cy="335999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DC184F8-9C10-356B-F057-A44A0A02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62105CE-A3EE-08AC-823D-FF96B2349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27AD6C0-B2CE-4A52-71C0-47B50165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lo 3D 8" descr="Freccia spessa">
                <a:extLst>
                  <a:ext uri="{FF2B5EF4-FFF2-40B4-BE49-F238E27FC236}">
                    <a16:creationId xmlns:a16="http://schemas.microsoft.com/office/drawing/2014/main" id="{12F3DE91-4E58-7285-DCE0-8A1FE04C53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590850"/>
                  </p:ext>
                </p:extLst>
              </p:nvPr>
            </p:nvGraphicFramePr>
            <p:xfrm rot="5400000">
              <a:off x="6521287" y="-1470251"/>
              <a:ext cx="1907735" cy="1027130"/>
            </p:xfrm>
            <a:graphic>
              <a:graphicData uri="http://schemas.microsoft.com/office/drawing/2017/model3d">
                <am3d:model3d r:embed="rId7">
                  <am3d:spPr>
                    <a:xfrm rot="5400000">
                      <a:off x="0" y="0"/>
                      <a:ext cx="1907735" cy="1027130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269" ay="-1739969" az="1079888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130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lo 3D 8" descr="Freccia spessa">
                <a:extLst>
                  <a:ext uri="{FF2B5EF4-FFF2-40B4-BE49-F238E27FC236}">
                    <a16:creationId xmlns:a16="http://schemas.microsoft.com/office/drawing/2014/main" id="{12F3DE91-4E58-7285-DCE0-8A1FE04C53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6521287" y="-1470251"/>
                <a:ext cx="1907735" cy="10271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9F2199-B43A-9C80-1FA6-65D7295AF3C5}"/>
              </a:ext>
            </a:extLst>
          </p:cNvPr>
          <p:cNvSpPr txBox="1"/>
          <p:nvPr/>
        </p:nvSpPr>
        <p:spPr>
          <a:xfrm>
            <a:off x="8183173" y="-469265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C9E32B-B28B-43B7-0EFF-DF6BDAF7B3D3}"/>
              </a:ext>
            </a:extLst>
          </p:cNvPr>
          <p:cNvSpPr txBox="1"/>
          <p:nvPr/>
        </p:nvSpPr>
        <p:spPr>
          <a:xfrm>
            <a:off x="7809587" y="-515999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882360C-C78F-E6B5-9320-2D2886E31DF9}"/>
              </a:ext>
            </a:extLst>
          </p:cNvPr>
          <p:cNvSpPr txBox="1"/>
          <p:nvPr/>
        </p:nvSpPr>
        <p:spPr>
          <a:xfrm>
            <a:off x="977117" y="-1578396"/>
            <a:ext cx="967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56 more </a:t>
            </a:r>
            <a:r>
              <a:rPr lang="it-IT" sz="2800" dirty="0" err="1"/>
              <a:t>patients</a:t>
            </a:r>
            <a:r>
              <a:rPr lang="it-IT" sz="2800" dirty="0"/>
              <a:t> </a:t>
            </a:r>
            <a:r>
              <a:rPr lang="it-IT" sz="2800" dirty="0" err="1"/>
              <a:t>treated</a:t>
            </a:r>
            <a:r>
              <a:rPr lang="it-IT" sz="2800" dirty="0"/>
              <a:t> with the </a:t>
            </a:r>
            <a:r>
              <a:rPr lang="it-IT" sz="2800" dirty="0" err="1"/>
              <a:t>same</a:t>
            </a:r>
            <a:r>
              <a:rPr lang="it-IT" sz="2800" dirty="0"/>
              <a:t> </a:t>
            </a:r>
            <a:r>
              <a:rPr lang="it-IT" sz="2800" dirty="0" err="1"/>
              <a:t>protocol</a:t>
            </a:r>
            <a:r>
              <a:rPr lang="it-IT" sz="2800" dirty="0"/>
              <a:t> from April  (Follow up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yet</a:t>
            </a:r>
            <a:r>
              <a:rPr lang="it-IT" sz="2800" dirty="0"/>
              <a:t> </a:t>
            </a:r>
            <a:r>
              <a:rPr lang="it-IT" sz="2800" dirty="0" err="1"/>
              <a:t>completed</a:t>
            </a:r>
            <a:r>
              <a:rPr lang="it-IT" sz="2800" dirty="0"/>
              <a:t>)</a:t>
            </a:r>
          </a:p>
          <a:p>
            <a:pPr algn="ctr"/>
            <a:r>
              <a:rPr lang="it-IT" sz="2800" dirty="0"/>
              <a:t>(for </a:t>
            </a:r>
            <a:r>
              <a:rPr lang="it-IT" sz="2800" dirty="0" err="1"/>
              <a:t>now</a:t>
            </a:r>
            <a:r>
              <a:rPr lang="it-IT" sz="2800" dirty="0"/>
              <a:t>) </a:t>
            </a:r>
            <a:r>
              <a:rPr lang="it-IT" sz="2800" b="1" dirty="0"/>
              <a:t>SAME RESULTS ACHIEVED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E0DBFA-E92E-8184-9328-554669CD15D0}"/>
              </a:ext>
            </a:extLst>
          </p:cNvPr>
          <p:cNvSpPr txBox="1"/>
          <p:nvPr/>
        </p:nvSpPr>
        <p:spPr>
          <a:xfrm>
            <a:off x="-6031625" y="3087326"/>
            <a:ext cx="5803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the </a:t>
            </a:r>
            <a:r>
              <a:rPr lang="it-IT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endParaRPr lang="it-IT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magine 14" descr="Immagine che contiene Personaggio immaginario, Justice League, Supereroe, Eroe&#10;&#10;Il contenuto generato dall'IA potrebbe non essere corretto.">
            <a:extLst>
              <a:ext uri="{FF2B5EF4-FFF2-40B4-BE49-F238E27FC236}">
                <a16:creationId xmlns:a16="http://schemas.microsoft.com/office/drawing/2014/main" id="{1D5CD853-D645-65BD-A483-607DA7F2F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3" y="1198880"/>
            <a:ext cx="5659120" cy="565912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B481217-DD30-835C-DA2F-E009487217A0}"/>
              </a:ext>
            </a:extLst>
          </p:cNvPr>
          <p:cNvSpPr txBox="1"/>
          <p:nvPr/>
        </p:nvSpPr>
        <p:spPr>
          <a:xfrm>
            <a:off x="5936310" y="471580"/>
            <a:ext cx="460378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To conclude</a:t>
            </a:r>
          </a:p>
          <a:p>
            <a:pPr>
              <a:buNone/>
            </a:pPr>
            <a:r>
              <a:rPr lang="en-US" sz="1600" dirty="0"/>
              <a:t>We all agree: GLP-1 receptor agonists like </a:t>
            </a:r>
            <a:r>
              <a:rPr lang="en-US" sz="1600" dirty="0" err="1"/>
              <a:t>semaglutide</a:t>
            </a:r>
            <a:r>
              <a:rPr lang="en-US" sz="1600" dirty="0"/>
              <a:t> have </a:t>
            </a:r>
            <a:r>
              <a:rPr lang="en-US" sz="1600" b="1" dirty="0"/>
              <a:t>transformed</a:t>
            </a:r>
            <a:r>
              <a:rPr lang="en-US" sz="1600" dirty="0"/>
              <a:t> the landscape of obesity treatment.</a:t>
            </a:r>
            <a:br>
              <a:rPr lang="en-US" sz="1600" dirty="0"/>
            </a:br>
            <a:r>
              <a:rPr lang="en-US" sz="1600" dirty="0"/>
              <a:t>But in our integrated protocol, </a:t>
            </a:r>
            <a:r>
              <a:rPr lang="en-US" sz="1600" b="1" dirty="0" err="1"/>
              <a:t>semaglutide</a:t>
            </a:r>
            <a:r>
              <a:rPr lang="en-US" sz="1600" b="1" dirty="0"/>
              <a:t> is like Robin.</a:t>
            </a:r>
            <a:br>
              <a:rPr lang="en-US" sz="1600" dirty="0"/>
            </a:br>
            <a:r>
              <a:rPr lang="en-US" sz="1600" dirty="0"/>
              <a:t>The loyal, essential sidekick who enhances outcomes, supports adherence, and protects lean body mass.</a:t>
            </a:r>
          </a:p>
          <a:p>
            <a:pPr>
              <a:buNone/>
            </a:pPr>
            <a:r>
              <a:rPr lang="en-US" sz="1600" dirty="0"/>
              <a:t>And </a:t>
            </a:r>
            <a:r>
              <a:rPr lang="en-US" sz="1600" b="1" dirty="0" err="1"/>
              <a:t>Allurion</a:t>
            </a:r>
            <a:r>
              <a:rPr lang="en-US" sz="1600" b="1" dirty="0"/>
              <a:t>? </a:t>
            </a:r>
            <a:r>
              <a:rPr lang="en-US" sz="1600" b="1" dirty="0" err="1"/>
              <a:t>Allurion</a:t>
            </a:r>
            <a:r>
              <a:rPr lang="en-US" sz="1600" b="1" dirty="0"/>
              <a:t> is Batman.</a:t>
            </a:r>
            <a:br>
              <a:rPr lang="en-US" sz="1600" dirty="0"/>
            </a:br>
            <a:r>
              <a:rPr lang="en-US" sz="1600" dirty="0"/>
              <a:t>The main act. The one driving the transformation from day one.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Because in the end, let’s be honest</a:t>
            </a:r>
            <a:br>
              <a:rPr lang="en-US" sz="1600" dirty="0"/>
            </a:br>
            <a:r>
              <a:rPr lang="en-US" sz="1600" b="1" dirty="0"/>
              <a:t>When you buy a ticket, you go to the cinema to see Batman, not Robin.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Our patients are the same.</a:t>
            </a:r>
            <a:br>
              <a:rPr lang="en-US" sz="1600" dirty="0"/>
            </a:br>
            <a:r>
              <a:rPr lang="en-US" sz="1600" dirty="0"/>
              <a:t>They want results. </a:t>
            </a:r>
          </a:p>
          <a:p>
            <a:pPr>
              <a:buNone/>
            </a:pPr>
            <a:r>
              <a:rPr lang="en-US" sz="1600" dirty="0"/>
              <a:t>They want impact.</a:t>
            </a:r>
            <a:br>
              <a:rPr lang="en-US" sz="1600" dirty="0"/>
            </a:br>
            <a:r>
              <a:rPr lang="en-US" sz="1600" dirty="0"/>
              <a:t>They want the </a:t>
            </a:r>
            <a:r>
              <a:rPr lang="en-US" sz="1600" b="1" dirty="0"/>
              <a:t>hero</a:t>
            </a:r>
            <a:r>
              <a:rPr lang="en-US" sz="1600" dirty="0"/>
              <a:t>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And that’s why the combination works so well:</a:t>
            </a:r>
            <a:br>
              <a:rPr lang="en-US" sz="1600" dirty="0"/>
            </a:br>
            <a:r>
              <a:rPr lang="en-US" sz="1600" b="1" dirty="0"/>
              <a:t>It’s not about choosing one hero.</a:t>
            </a:r>
            <a:br>
              <a:rPr lang="en-US" sz="1600" dirty="0"/>
            </a:br>
            <a:r>
              <a:rPr lang="en-US" sz="1600" dirty="0"/>
              <a:t>It’s about building the </a:t>
            </a:r>
            <a:r>
              <a:rPr lang="en-US" sz="1600" b="1" dirty="0"/>
              <a:t>right team</a:t>
            </a:r>
            <a:r>
              <a:rPr lang="en-US" sz="1600" dirty="0"/>
              <a:t> to defeat obesity.</a:t>
            </a:r>
          </a:p>
          <a:p>
            <a:pPr>
              <a:buNone/>
            </a:pPr>
            <a:r>
              <a:rPr lang="en-US" sz="1600" b="1" dirty="0"/>
              <a:t>the future is going there, like this congress’ title suggests</a:t>
            </a:r>
          </a:p>
        </p:txBody>
      </p:sp>
    </p:spTree>
    <p:extLst>
      <p:ext uri="{BB962C8B-B14F-4D97-AF65-F5344CB8AC3E}">
        <p14:creationId xmlns:p14="http://schemas.microsoft.com/office/powerpoint/2010/main" val="2372144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2CC9082-9452-A242-986F-AF55D95D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540" y="3429000"/>
            <a:ext cx="3982402" cy="39824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7CA6B8-A73B-7BDC-A102-00BBD67D25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020301" y="83403"/>
            <a:ext cx="2171699" cy="20898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537677-6AD8-C568-A825-7EBEE56B7FE0}"/>
              </a:ext>
            </a:extLst>
          </p:cNvPr>
          <p:cNvSpPr txBox="1"/>
          <p:nvPr/>
        </p:nvSpPr>
        <p:spPr>
          <a:xfrm>
            <a:off x="14046460" y="-3314569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5036A6-F310-BF80-50B9-3545C426BC1E}"/>
              </a:ext>
            </a:extLst>
          </p:cNvPr>
          <p:cNvSpPr txBox="1"/>
          <p:nvPr/>
        </p:nvSpPr>
        <p:spPr>
          <a:xfrm>
            <a:off x="13852007" y="-2224162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366EBF-31D9-71ED-8346-649CC43A58F7}"/>
              </a:ext>
            </a:extLst>
          </p:cNvPr>
          <p:cNvSpPr txBox="1"/>
          <p:nvPr/>
        </p:nvSpPr>
        <p:spPr>
          <a:xfrm>
            <a:off x="6096000" y="2902608"/>
            <a:ext cx="5803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the </a:t>
            </a:r>
            <a:r>
              <a:rPr lang="it-IT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endParaRPr lang="it-IT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 descr="Immagine che contiene Personaggio immaginario, Justice League, Supereroe, Eroe&#10;&#10;Il contenuto generato dall'IA potrebbe non essere corretto.">
            <a:extLst>
              <a:ext uri="{FF2B5EF4-FFF2-40B4-BE49-F238E27FC236}">
                <a16:creationId xmlns:a16="http://schemas.microsoft.com/office/drawing/2014/main" id="{F6D952DD-9AF2-F68C-B97F-A5BEA9335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95" y="7484478"/>
            <a:ext cx="5659120" cy="565912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6A53FA-4E16-0039-D1AF-90AD1C896E49}"/>
              </a:ext>
            </a:extLst>
          </p:cNvPr>
          <p:cNvSpPr txBox="1"/>
          <p:nvPr/>
        </p:nvSpPr>
        <p:spPr>
          <a:xfrm>
            <a:off x="5631510" y="7756300"/>
            <a:ext cx="460378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/>
              <a:t>To conclude</a:t>
            </a:r>
          </a:p>
          <a:p>
            <a:pPr>
              <a:buNone/>
            </a:pPr>
            <a:r>
              <a:rPr lang="en-US" sz="1600" dirty="0"/>
              <a:t>We all agree: GLP-1 receptor agonists like </a:t>
            </a:r>
            <a:r>
              <a:rPr lang="en-US" sz="1600" dirty="0" err="1"/>
              <a:t>semaglutide</a:t>
            </a:r>
            <a:r>
              <a:rPr lang="en-US" sz="1600" dirty="0"/>
              <a:t> have </a:t>
            </a:r>
            <a:r>
              <a:rPr lang="en-US" sz="1600" b="1" dirty="0"/>
              <a:t>transformed</a:t>
            </a:r>
            <a:r>
              <a:rPr lang="en-US" sz="1600" dirty="0"/>
              <a:t> the landscape of obesity treatment.</a:t>
            </a:r>
            <a:br>
              <a:rPr lang="en-US" sz="1600" dirty="0"/>
            </a:br>
            <a:r>
              <a:rPr lang="en-US" sz="1600" dirty="0"/>
              <a:t>But in our integrated protocol, </a:t>
            </a:r>
            <a:r>
              <a:rPr lang="en-US" sz="1600" b="1" dirty="0" err="1"/>
              <a:t>semaglutide</a:t>
            </a:r>
            <a:r>
              <a:rPr lang="en-US" sz="1600" b="1" dirty="0"/>
              <a:t> is like Robin.</a:t>
            </a:r>
            <a:br>
              <a:rPr lang="en-US" sz="1600" dirty="0"/>
            </a:br>
            <a:r>
              <a:rPr lang="en-US" sz="1600" dirty="0"/>
              <a:t>The loyal, essential sidekick who enhances outcomes, supports adherence, and protects lean body mass.</a:t>
            </a:r>
          </a:p>
          <a:p>
            <a:pPr>
              <a:buNone/>
            </a:pPr>
            <a:r>
              <a:rPr lang="en-US" sz="1600" dirty="0"/>
              <a:t>And </a:t>
            </a:r>
            <a:r>
              <a:rPr lang="en-US" sz="1600" b="1" dirty="0" err="1"/>
              <a:t>Allurion</a:t>
            </a:r>
            <a:r>
              <a:rPr lang="en-US" sz="1600" b="1" dirty="0"/>
              <a:t>? </a:t>
            </a:r>
            <a:r>
              <a:rPr lang="en-US" sz="1600" b="1" dirty="0" err="1"/>
              <a:t>Allurion</a:t>
            </a:r>
            <a:r>
              <a:rPr lang="en-US" sz="1600" b="1" dirty="0"/>
              <a:t> is Batman.</a:t>
            </a:r>
            <a:br>
              <a:rPr lang="en-US" sz="1600" dirty="0"/>
            </a:br>
            <a:r>
              <a:rPr lang="en-US" sz="1600" dirty="0"/>
              <a:t>The main act. The one driving the transformation from day one.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Because in the end, let’s be honest</a:t>
            </a:r>
            <a:br>
              <a:rPr lang="en-US" sz="1600" dirty="0"/>
            </a:br>
            <a:r>
              <a:rPr lang="en-US" sz="1600" b="1" dirty="0"/>
              <a:t>When you buy a ticket, you go to the cinema to see Batman, not Robin.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Our patients are the same.</a:t>
            </a:r>
            <a:br>
              <a:rPr lang="en-US" sz="1600" dirty="0"/>
            </a:br>
            <a:r>
              <a:rPr lang="en-US" sz="1600" dirty="0"/>
              <a:t>They want results. </a:t>
            </a:r>
          </a:p>
          <a:p>
            <a:pPr>
              <a:buNone/>
            </a:pPr>
            <a:r>
              <a:rPr lang="en-US" sz="1600" dirty="0"/>
              <a:t>They want impact.</a:t>
            </a:r>
            <a:br>
              <a:rPr lang="en-US" sz="1600" dirty="0"/>
            </a:br>
            <a:r>
              <a:rPr lang="en-US" sz="1600" dirty="0"/>
              <a:t>They want the </a:t>
            </a:r>
            <a:r>
              <a:rPr lang="en-US" sz="1600" b="1" dirty="0"/>
              <a:t>hero</a:t>
            </a:r>
            <a:r>
              <a:rPr lang="en-US" sz="1600" dirty="0"/>
              <a:t>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And that’s why the combination works so well:</a:t>
            </a:r>
            <a:br>
              <a:rPr lang="en-US" sz="1600" dirty="0"/>
            </a:br>
            <a:r>
              <a:rPr lang="en-US" sz="1600" b="1" dirty="0"/>
              <a:t>It’s not about choosing one hero.</a:t>
            </a:r>
            <a:br>
              <a:rPr lang="en-US" sz="1600" dirty="0"/>
            </a:br>
            <a:r>
              <a:rPr lang="en-US" sz="1600" dirty="0"/>
              <a:t>It’s about building the </a:t>
            </a:r>
            <a:r>
              <a:rPr lang="en-US" sz="1600" b="1" dirty="0"/>
              <a:t>right team</a:t>
            </a:r>
            <a:r>
              <a:rPr lang="en-US" sz="1600" dirty="0"/>
              <a:t> to defeat obesity</a:t>
            </a:r>
          </a:p>
          <a:p>
            <a:pPr>
              <a:buNone/>
            </a:pPr>
            <a:r>
              <a:rPr lang="en-US" sz="1600" dirty="0"/>
              <a:t>the future is going there, like this congress’ title suggests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9284FC7-64C8-1818-2338-E2972CABE8C4}"/>
              </a:ext>
            </a:extLst>
          </p:cNvPr>
          <p:cNvSpPr txBox="1">
            <a:spLocks/>
          </p:cNvSpPr>
          <p:nvPr/>
        </p:nvSpPr>
        <p:spPr>
          <a:xfrm>
            <a:off x="0" y="87543"/>
            <a:ext cx="10351097" cy="11601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/>
              <a:t>METABOLICALLY HEALTHY WEIGHT LOSS: SYNERGISTIC EFFECTS OF THE SWALLOWABLE BALLOON AND LOW-DOSE GLP-1 THERAPY ON MUSCLE MASS AND GLP-1 ADHERENCE</a:t>
            </a:r>
            <a:endParaRPr lang="en-US" sz="24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03C6928-2A85-930A-ED6F-614530DCE172}"/>
              </a:ext>
            </a:extLst>
          </p:cNvPr>
          <p:cNvSpPr txBox="1">
            <a:spLocks/>
          </p:cNvSpPr>
          <p:nvPr/>
        </p:nvSpPr>
        <p:spPr>
          <a:xfrm>
            <a:off x="0" y="-1655762"/>
            <a:ext cx="1172244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Dr. Luigi Flagiello, MD, Italy</a:t>
            </a:r>
          </a:p>
          <a:p>
            <a:r>
              <a:rPr lang="en-US" b="1"/>
              <a:t>University of Campania “L.Vanvitelli”- general and bariatric surgery </a:t>
            </a:r>
          </a:p>
          <a:p>
            <a:r>
              <a:rPr lang="en-US" b="1"/>
              <a:t>Ruesch Clinic - bariatric mininvasive division </a:t>
            </a:r>
          </a:p>
          <a:p>
            <a:endParaRPr lang="en-US" sz="36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6FF9A0B-FBD5-3016-8CD2-3180F6E35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BAD6A5B-6FDB-67DB-5C78-C91C8E7205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34423" y="1680770"/>
            <a:ext cx="1093178" cy="1051972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FEF3CF74-67E5-83FC-3D03-EB1ECE8B580E}"/>
              </a:ext>
            </a:extLst>
          </p:cNvPr>
          <p:cNvGrpSpPr/>
          <p:nvPr/>
        </p:nvGrpSpPr>
        <p:grpSpPr>
          <a:xfrm>
            <a:off x="103018" y="1247650"/>
            <a:ext cx="9320900" cy="4677289"/>
            <a:chOff x="4822241" y="1691456"/>
            <a:chExt cx="6556959" cy="3359999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138186D-8D43-476D-216D-6E818DED6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C18FD0E-3224-F2B9-8C9C-C9472C8B6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BB08A313-5952-0BF8-A352-8829160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1128E7E-794C-BE05-37F3-9C4CD88DFC17}"/>
              </a:ext>
            </a:extLst>
          </p:cNvPr>
          <p:cNvSpPr txBox="1"/>
          <p:nvPr/>
        </p:nvSpPr>
        <p:spPr>
          <a:xfrm>
            <a:off x="5640980" y="2028343"/>
            <a:ext cx="1891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SUBMITTED TO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endParaRPr lang="it-IT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B0F7ACC-706D-3D5E-C9FA-D7E5A7187FDE}"/>
              </a:ext>
            </a:extLst>
          </p:cNvPr>
          <p:cNvGrpSpPr/>
          <p:nvPr/>
        </p:nvGrpSpPr>
        <p:grpSpPr>
          <a:xfrm>
            <a:off x="6491552" y="7341994"/>
            <a:ext cx="4889460" cy="3691361"/>
            <a:chOff x="4404049" y="1863471"/>
            <a:chExt cx="6111770" cy="4808637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8AB8FBA-0D0B-EFAA-8AF0-3E5B7181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101BE2DF-CA36-2583-2DB7-125DB0E104ED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399570C-F419-A6F9-48BC-0C93B8D277A8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B56C0BB6-FB51-7CC2-9B33-4E2C5731735A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16E5FD89-F2C0-52AC-DC4B-7F48F8E493F3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040E-D1A0-7215-974C-22702F89324A}"/>
              </a:ext>
            </a:extLst>
          </p:cNvPr>
          <p:cNvSpPr txBox="1">
            <a:spLocks/>
          </p:cNvSpPr>
          <p:nvPr/>
        </p:nvSpPr>
        <p:spPr>
          <a:xfrm>
            <a:off x="0" y="-1276145"/>
            <a:ext cx="10351097" cy="11601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/>
              <a:t>METABOLICALLY HEALTHY WEIGHT LOSS: SYNERGISTIC EFFECTS OF THE SWALLOWABLE BALLOON AND LOW-DOSE GLP-1 THERAPY ON MUSCLE MASS AND GLP-1 ADHERENCE</a:t>
            </a:r>
            <a:endParaRPr lang="en-US" sz="2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2E190C-908A-C085-1CBE-1292801D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4BD1E17-75D0-6D9B-31E7-4EE7C3D44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36557" y="1475821"/>
            <a:ext cx="1093178" cy="105197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4232145-6F1A-934A-B86A-42482F56640B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2EF0B8D3-6ADA-FC49-E076-174B50608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CE13346-F2B8-27AA-0076-BF23E75A4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0C47BAC-9936-B08D-DF62-F5F963DF4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076E7BCF-03B0-0BCA-4A2B-3A5ABB0FC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9384" y="7027063"/>
            <a:ext cx="3841713" cy="288128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929B9E-633C-0DF6-4DAB-7DC1DD27CA7D}"/>
              </a:ext>
            </a:extLst>
          </p:cNvPr>
          <p:cNvSpPr txBox="1"/>
          <p:nvPr/>
        </p:nvSpPr>
        <p:spPr>
          <a:xfrm>
            <a:off x="6509384" y="10228988"/>
            <a:ext cx="4423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Patients with </a:t>
            </a:r>
            <a:r>
              <a:rPr lang="en-US" sz="1600" b="1" dirty="0"/>
              <a:t>Class I obesity </a:t>
            </a:r>
            <a:r>
              <a:rPr lang="en-US" sz="1600" dirty="0"/>
              <a:t>achieved higher average weight loss in percentage terms, with %TBWL often &gt;22%.</a:t>
            </a:r>
            <a:br>
              <a:rPr lang="en-US" sz="1600" dirty="0"/>
            </a:br>
            <a:r>
              <a:rPr lang="en-US" sz="1600" dirty="0"/>
              <a:t>Dispersion increases as you move up in class, indicating a more variable response in subjects with severe obesity, who in any case in terms of total weight have still achieved optimal results</a:t>
            </a:r>
            <a:endParaRPr lang="it-IT" sz="1600" b="1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E1821682-ABE8-17D0-77DB-B51B8706178A}"/>
              </a:ext>
            </a:extLst>
          </p:cNvPr>
          <p:cNvGrpSpPr/>
          <p:nvPr/>
        </p:nvGrpSpPr>
        <p:grpSpPr>
          <a:xfrm>
            <a:off x="3782388" y="2001807"/>
            <a:ext cx="5453991" cy="4009015"/>
            <a:chOff x="4404049" y="1863471"/>
            <a:chExt cx="6111770" cy="4808637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7F4A2112-AB7F-6751-19C3-AE548907E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107BE4BB-BD3F-F43E-A20A-6A3D91B5358E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4357BCD-D98F-10DF-CBA8-2FBDE28A5FDD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80CA27BD-3946-C65A-DC7D-59DF48ED24BD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B9B3ACF-3852-F4F6-B1CA-4192C150E948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443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3F22565-7191-C50A-4672-5DEA3042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C5ECF7E-60C9-2D99-4EA1-EC5C2652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F479AD66-1EE3-FC5C-3A6B-4D4DDDA9442F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8CD8188-C946-5AE7-15E7-DA59C947A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9AB31A25-1C2B-A5D5-88BF-30C83B98A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8249BC5-E305-A27F-F648-BACBA5498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FD5D3873-FF31-39A6-4723-68DCD9A5EED0}"/>
              </a:ext>
            </a:extLst>
          </p:cNvPr>
          <p:cNvGrpSpPr/>
          <p:nvPr/>
        </p:nvGrpSpPr>
        <p:grpSpPr>
          <a:xfrm>
            <a:off x="247650" y="2327012"/>
            <a:ext cx="4889460" cy="3691361"/>
            <a:chOff x="4404049" y="1863471"/>
            <a:chExt cx="6111770" cy="480863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EB8EE65-3ACC-790C-DA90-3AEF4445F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5266704B-013D-4A05-33D3-CF6A7051C87D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10D7C62-5A7C-3FDC-0986-31CE71722096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16C6533-E082-288F-42AC-D2A54D3477E3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107FC11-F606-FFAD-13FF-FF1625AE3A10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1F82667B-E7FA-4D48-44CD-ED871C89D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231" y="873928"/>
            <a:ext cx="3841713" cy="288128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73E4A5E-32F0-238B-EEB2-6DC6D2BBC659}"/>
              </a:ext>
            </a:extLst>
          </p:cNvPr>
          <p:cNvSpPr txBox="1"/>
          <p:nvPr/>
        </p:nvSpPr>
        <p:spPr>
          <a:xfrm>
            <a:off x="6427231" y="4075853"/>
            <a:ext cx="4423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Patients with </a:t>
            </a:r>
            <a:r>
              <a:rPr lang="en-US" sz="1600" b="1" dirty="0"/>
              <a:t>Class I obesity </a:t>
            </a:r>
            <a:r>
              <a:rPr lang="en-US" sz="1600" dirty="0"/>
              <a:t>achieved higher average weight loss in percentage terms, with %TBWL often &gt;22%.</a:t>
            </a:r>
            <a:br>
              <a:rPr lang="en-US" sz="1600" dirty="0"/>
            </a:br>
            <a:r>
              <a:rPr lang="en-US" sz="1600" dirty="0"/>
              <a:t>Dispersion increases as you move up in class, indicating a more variable response in subjects with severe obesity, who in any case in terms of total weight have still achieved optimal results</a:t>
            </a:r>
            <a:endParaRPr lang="it-IT" sz="1600" b="1" dirty="0"/>
          </a:p>
        </p:txBody>
      </p:sp>
      <p:pic>
        <p:nvPicPr>
          <p:cNvPr id="16" name="Immagine 15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831C9DAE-DC77-B692-4EDF-E19DE64EB6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74" y="7408987"/>
            <a:ext cx="4525598" cy="271535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4E5B104-B3FB-C27F-825E-8F0F4AF84678}"/>
              </a:ext>
            </a:extLst>
          </p:cNvPr>
          <p:cNvSpPr txBox="1"/>
          <p:nvPr/>
        </p:nvSpPr>
        <p:spPr>
          <a:xfrm>
            <a:off x="6744919" y="10302910"/>
            <a:ext cx="37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fact, </a:t>
            </a:r>
            <a:r>
              <a:rPr lang="en-US" b="1" dirty="0"/>
              <a:t>regardless of the starting BMI</a:t>
            </a:r>
            <a:r>
              <a:rPr lang="en-US" dirty="0"/>
              <a:t>, the loss in terms of kg has a </a:t>
            </a:r>
            <a:r>
              <a:rPr lang="en-US" b="1" dirty="0"/>
              <a:t>linear and comparable trend in all enrolled patients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685603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395B422B-F069-16BB-AAE1-8E985CE9E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415" y="2039818"/>
            <a:ext cx="4525598" cy="271535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33AC1A-79F8-1EC8-4901-CB73240E49F8}"/>
              </a:ext>
            </a:extLst>
          </p:cNvPr>
          <p:cNvSpPr txBox="1"/>
          <p:nvPr/>
        </p:nvSpPr>
        <p:spPr>
          <a:xfrm>
            <a:off x="6461760" y="4933741"/>
            <a:ext cx="37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fact, </a:t>
            </a:r>
            <a:r>
              <a:rPr lang="en-US" b="1" dirty="0"/>
              <a:t>regardless of the starting BMI</a:t>
            </a:r>
            <a:r>
              <a:rPr lang="en-US" dirty="0"/>
              <a:t>, the loss in terms of kg has a </a:t>
            </a:r>
            <a:r>
              <a:rPr lang="en-US" b="1" dirty="0"/>
              <a:t>linear and comparable trend in all enrolled patients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16334E-DB8C-2F6A-B764-6791F216C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DAB543-C977-CC0D-3C02-33855F53AA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DD5B5D2D-5E62-761A-8866-77D2659139E0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F325468-175E-69F0-EB2E-396DC9024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F6168175-077A-AA42-B9A8-7E3891442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BDD58ED-6104-E079-3593-182873537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D6ECF96-44C8-8FCB-DC6D-D7E5A2575FC8}"/>
              </a:ext>
            </a:extLst>
          </p:cNvPr>
          <p:cNvGrpSpPr/>
          <p:nvPr/>
        </p:nvGrpSpPr>
        <p:grpSpPr>
          <a:xfrm>
            <a:off x="247650" y="2327012"/>
            <a:ext cx="4889460" cy="3691361"/>
            <a:chOff x="4404049" y="1863471"/>
            <a:chExt cx="6111770" cy="480863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A3A91F7-ED8A-C4DC-10DF-EED98AF65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0DE8604C-319B-A479-F9FC-B5EC0FB6A346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EB657F95-F4D2-E717-6EB9-42B658049C70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6922D823-76D3-588C-42C3-E4C35BC841CF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C7B95FF-B9E1-8A0F-11E0-FEE62D0898AC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7853881E-7A06-6ED4-27FC-830BAEF02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5332" y="6956283"/>
            <a:ext cx="4279763" cy="379813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Terra">
                <a:extLst>
                  <a:ext uri="{FF2B5EF4-FFF2-40B4-BE49-F238E27FC236}">
                    <a16:creationId xmlns:a16="http://schemas.microsoft.com/office/drawing/2014/main" id="{4F242D89-87F1-C850-19FA-EAF7ABF071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70788510"/>
                  </p:ext>
                </p:extLst>
              </p:nvPr>
            </p:nvGraphicFramePr>
            <p:xfrm>
              <a:off x="-2086219" y="7196441"/>
              <a:ext cx="3433541" cy="343354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433541" cy="343354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0136642" ay="-1307643" az="-10551051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61156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Terra">
                <a:extLst>
                  <a:ext uri="{FF2B5EF4-FFF2-40B4-BE49-F238E27FC236}">
                    <a16:creationId xmlns:a16="http://schemas.microsoft.com/office/drawing/2014/main" id="{4F242D89-87F1-C850-19FA-EAF7ABF071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086219" y="7196441"/>
                <a:ext cx="3433541" cy="34335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B29B2C8-D606-B5C6-E305-0B7E9F7FB9E1}"/>
              </a:ext>
            </a:extLst>
          </p:cNvPr>
          <p:cNvSpPr txBox="1"/>
          <p:nvPr/>
        </p:nvSpPr>
        <p:spPr>
          <a:xfrm>
            <a:off x="-1439432" y="1010983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A572D98-9B70-0F81-A60A-252A0291B08E}"/>
              </a:ext>
            </a:extLst>
          </p:cNvPr>
          <p:cNvSpPr txBox="1"/>
          <p:nvPr/>
        </p:nvSpPr>
        <p:spPr>
          <a:xfrm>
            <a:off x="5452155" y="10626432"/>
            <a:ext cx="49929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One of the critical concerns in pharmacological obesity treatment—particularly with GLP-1 receptor agonists—is the loss of lean body mass (LBM).In this study, baseline lean mass averaged 60.6%, increasing significantly to 68.3% at follow-up – an absolute improvement of +7.7%.This contrasts sharply with standard </a:t>
            </a:r>
            <a:r>
              <a:rPr lang="en-US" sz="1400" dirty="0" err="1"/>
              <a:t>semaglutide</a:t>
            </a:r>
            <a:r>
              <a:rPr lang="en-US" sz="1400" dirty="0"/>
              <a:t> monotherapy at 2.4mg, which often results in 20–30% of weight loss being from lean </a:t>
            </a:r>
            <a:r>
              <a:rPr lang="en-US" sz="1400" dirty="0" err="1"/>
              <a:t>mass.The</a:t>
            </a:r>
            <a:r>
              <a:rPr lang="en-US" sz="1400" dirty="0"/>
              <a:t> AGBP combined with low-dose </a:t>
            </a:r>
            <a:r>
              <a:rPr lang="en-US" sz="1400" dirty="0" err="1"/>
              <a:t>semaglutide</a:t>
            </a:r>
            <a:r>
              <a:rPr lang="en-US" sz="1400" dirty="0"/>
              <a:t> (1.0mg max) offers a paradigm shift: effective fat loss while preserving—or even improving—LBM</a:t>
            </a:r>
            <a:endParaRPr lang="it-IT" sz="1400" dirty="0"/>
          </a:p>
        </p:txBody>
      </p:sp>
      <p:pic>
        <p:nvPicPr>
          <p:cNvPr id="20" name="Immagine 19" descr="Immagine che contiene testo, schermata, Rettangolo, diagramma&#10;&#10;Il contenuto generato dall'IA potrebbe non essere corretto.">
            <a:extLst>
              <a:ext uri="{FF2B5EF4-FFF2-40B4-BE49-F238E27FC236}">
                <a16:creationId xmlns:a16="http://schemas.microsoft.com/office/drawing/2014/main" id="{2E96D055-1025-3024-D09F-1E4422A163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45" y="7535521"/>
            <a:ext cx="4071513" cy="303286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E635465-2747-0976-7836-133FE2A8E1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9910" y="-5061182"/>
            <a:ext cx="3841713" cy="288128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ADC4820-CED2-455F-A08F-D01793A33BED}"/>
              </a:ext>
            </a:extLst>
          </p:cNvPr>
          <p:cNvSpPr txBox="1"/>
          <p:nvPr/>
        </p:nvSpPr>
        <p:spPr>
          <a:xfrm>
            <a:off x="6299910" y="-1859257"/>
            <a:ext cx="4423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Patients with </a:t>
            </a:r>
            <a:r>
              <a:rPr lang="en-US" sz="1600" b="1" dirty="0"/>
              <a:t>Class I obesity </a:t>
            </a:r>
            <a:r>
              <a:rPr lang="en-US" sz="1600" dirty="0"/>
              <a:t>achieved higher average weight loss in percentage terms, with %TBWL often &gt;22%.</a:t>
            </a:r>
            <a:br>
              <a:rPr lang="en-US" sz="1600" dirty="0"/>
            </a:br>
            <a:r>
              <a:rPr lang="en-US" sz="1600" dirty="0"/>
              <a:t>Dispersion increases as you move up in class, indicating a more variable response in subjects with severe obesity, who in any case in terms of total weight have still achieved optimal results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841947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C6D9E450-C972-FB5D-05F5-4AB33EEC7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74" y="-3003278"/>
            <a:ext cx="4525598" cy="271535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3BDBF4-35C5-21DA-4B17-93A920A76063}"/>
              </a:ext>
            </a:extLst>
          </p:cNvPr>
          <p:cNvSpPr txBox="1"/>
          <p:nvPr/>
        </p:nvSpPr>
        <p:spPr>
          <a:xfrm>
            <a:off x="6583058" y="-1381161"/>
            <a:ext cx="37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fact, </a:t>
            </a:r>
            <a:r>
              <a:rPr lang="en-US" b="1" dirty="0"/>
              <a:t>regardless of the starting BMI</a:t>
            </a:r>
            <a:r>
              <a:rPr lang="en-US" dirty="0"/>
              <a:t>, the loss in terms of kg has a </a:t>
            </a:r>
            <a:r>
              <a:rPr lang="en-US" b="1" dirty="0"/>
              <a:t>linear and comparable trend in all enrolled patients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5D2CA1-56B7-DF96-EF6C-503A727B1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47BD83-3A67-6AD0-487C-14045288B8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53249E9-828A-EFED-37F7-ACA44FB0F65E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6B634D42-B14F-2A53-11F5-DC96629E0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17A7130-3581-89E8-5D71-79EB98241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9C1DA38-3A07-C143-C8E9-97CFF5CC4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0F82540-C7E5-EA2A-C0C4-2DA82A332F16}"/>
              </a:ext>
            </a:extLst>
          </p:cNvPr>
          <p:cNvGrpSpPr/>
          <p:nvPr/>
        </p:nvGrpSpPr>
        <p:grpSpPr>
          <a:xfrm>
            <a:off x="247650" y="2327012"/>
            <a:ext cx="4889460" cy="3691361"/>
            <a:chOff x="4404049" y="1863471"/>
            <a:chExt cx="6111770" cy="480863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6D2EF88-48A6-1F14-895D-A8D8522C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27C8CB1-4319-072A-2865-B0B9100E1FDF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B1D70984-8308-8E21-0370-5952061CCB50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1B4D7565-50E1-6662-2B9D-0EAD336F3149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4EF35D5-BF43-2969-91A6-BF43A83DE26D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lo 3D 15" descr="Freccia spessa">
                <a:extLst>
                  <a:ext uri="{FF2B5EF4-FFF2-40B4-BE49-F238E27FC236}">
                    <a16:creationId xmlns:a16="http://schemas.microsoft.com/office/drawing/2014/main" id="{B4CC923D-28A3-BA51-9F04-8DD3B2CDDE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67766" y="658449"/>
              <a:ext cx="2626371" cy="137028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626371" cy="1370280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074350" ay="783663" az="-53111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28166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lo 3D 15" descr="Freccia spessa">
                <a:extLst>
                  <a:ext uri="{FF2B5EF4-FFF2-40B4-BE49-F238E27FC236}">
                    <a16:creationId xmlns:a16="http://schemas.microsoft.com/office/drawing/2014/main" id="{B4CC923D-28A3-BA51-9F04-8DD3B2CDDE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667766" y="658449"/>
                <a:ext cx="2626371" cy="13702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CA7D189-081F-FF12-617C-42DA49921FD2}"/>
              </a:ext>
            </a:extLst>
          </p:cNvPr>
          <p:cNvSpPr txBox="1"/>
          <p:nvPr/>
        </p:nvSpPr>
        <p:spPr>
          <a:xfrm>
            <a:off x="-1439432" y="1010983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28653B0-14EB-533B-980C-C08F185DE47F}"/>
              </a:ext>
            </a:extLst>
          </p:cNvPr>
          <p:cNvSpPr txBox="1"/>
          <p:nvPr/>
        </p:nvSpPr>
        <p:spPr>
          <a:xfrm>
            <a:off x="5753100" y="3929995"/>
            <a:ext cx="49929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One of the critical concerns in pharmacological obesity treatment—particularly with GLP-1 receptor agonists—is the loss of lean body mass (LBM).In this study, baseline lean mass averaged 60.6%, increasing significantly to 68.3% at follow-up – an absolute improvement of +7.7%.This contrasts sharply with standard </a:t>
            </a:r>
            <a:r>
              <a:rPr lang="en-US" sz="1400" dirty="0" err="1"/>
              <a:t>semaglutide</a:t>
            </a:r>
            <a:r>
              <a:rPr lang="en-US" sz="1400" dirty="0"/>
              <a:t> monotherapy at 2.4mg, which often results in 20–30% of weight loss being from lean </a:t>
            </a:r>
            <a:r>
              <a:rPr lang="en-US" sz="1400" dirty="0" err="1"/>
              <a:t>mass.The</a:t>
            </a:r>
            <a:r>
              <a:rPr lang="en-US" sz="1400" dirty="0"/>
              <a:t> AGBP combined with low-dose </a:t>
            </a:r>
            <a:r>
              <a:rPr lang="en-US" sz="1400" dirty="0" err="1"/>
              <a:t>semaglutide</a:t>
            </a:r>
            <a:r>
              <a:rPr lang="en-US" sz="1400" dirty="0"/>
              <a:t> (1.0mg max) offers a paradigm shift: effective fat loss while preserving—or even improving—LBM</a:t>
            </a:r>
            <a:endParaRPr lang="it-IT" sz="1400" dirty="0"/>
          </a:p>
        </p:txBody>
      </p:sp>
      <p:pic>
        <p:nvPicPr>
          <p:cNvPr id="19" name="Immagine 18" descr="Immagine che contiene testo, schermata, Rettangolo, diagramma&#10;&#10;Il contenuto generato dall'IA potrebbe non essere corretto.">
            <a:extLst>
              <a:ext uri="{FF2B5EF4-FFF2-40B4-BE49-F238E27FC236}">
                <a16:creationId xmlns:a16="http://schemas.microsoft.com/office/drawing/2014/main" id="{5B3E5967-2E20-C4E8-4EEC-F4CD53E7BA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90" y="839084"/>
            <a:ext cx="4071513" cy="303286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54BA331-C21C-9867-68A0-D6C8CAF7AB85}"/>
              </a:ext>
            </a:extLst>
          </p:cNvPr>
          <p:cNvSpPr txBox="1"/>
          <p:nvPr/>
        </p:nvSpPr>
        <p:spPr>
          <a:xfrm>
            <a:off x="6325574" y="10456102"/>
            <a:ext cx="48894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While the average LBM gain was +7.7%, it's crucial to assess individual </a:t>
            </a:r>
            <a:r>
              <a:rPr lang="en-US" sz="1400" dirty="0" err="1"/>
              <a:t>responses.This</a:t>
            </a:r>
            <a:r>
              <a:rPr lang="en-US" sz="1400" dirty="0"/>
              <a:t> boxplot illustrates the distribution of LBM % change across all patients. The majority experienced net gain, with outliers representing patients with minimal or no </a:t>
            </a:r>
            <a:r>
              <a:rPr lang="en-US" sz="1400" dirty="0" err="1"/>
              <a:t>change.Notably</a:t>
            </a:r>
            <a:r>
              <a:rPr lang="en-US" sz="1400" dirty="0"/>
              <a:t>, no patient experienced a loss in LBM, supporting the protective role of this combined therapy </a:t>
            </a:r>
            <a:r>
              <a:rPr lang="en-US" sz="1400" dirty="0" err="1"/>
              <a:t>strategy.The</a:t>
            </a:r>
            <a:r>
              <a:rPr lang="en-US" sz="1400" dirty="0"/>
              <a:t> clinical implication is clear: this protocol preserves metabolic tissue, enhancing long-term weight management and functionality.</a:t>
            </a:r>
            <a:endParaRPr lang="it-IT" sz="14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1D55CEF-D498-BD0E-4B75-C3FDEB8091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2377" y="7294393"/>
            <a:ext cx="2673552" cy="267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695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BF6357-926F-B3CB-4E4E-0BE61315F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725EF4E-CC00-F945-5BAC-1176BEA1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1702DCBC-3EE8-7F29-119D-C3825CC02620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DBCFD06-E842-59B3-A209-BA80A3DCE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6A32EBC-B900-62A7-3385-E1E397C8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69CCE18-02DE-0F5D-98AC-CC335E6C7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A923303B-3568-B5DF-78E5-1C02E112CA45}"/>
              </a:ext>
            </a:extLst>
          </p:cNvPr>
          <p:cNvGrpSpPr/>
          <p:nvPr/>
        </p:nvGrpSpPr>
        <p:grpSpPr>
          <a:xfrm>
            <a:off x="247650" y="2327012"/>
            <a:ext cx="4889460" cy="3691361"/>
            <a:chOff x="4404049" y="1863471"/>
            <a:chExt cx="6111770" cy="480863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699766D-867C-3BCD-51ED-FABCF08C1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0A4FB85-ED7A-CCD4-AE4C-4DFD702652EF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ADF5BDC2-510D-3045-4AF9-46BDAB146EA3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50FB09FF-4C5C-26A8-A3D9-818B83B28CD7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613B76C-864E-C1F9-B085-1613779AA996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D75019CA-B4CC-F453-FE13-1CFC16D80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5332" y="6956283"/>
            <a:ext cx="4279763" cy="379813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ello 3D 14" descr="Terra">
                <a:extLst>
                  <a:ext uri="{FF2B5EF4-FFF2-40B4-BE49-F238E27FC236}">
                    <a16:creationId xmlns:a16="http://schemas.microsoft.com/office/drawing/2014/main" id="{E7A4838B-F936-B1FE-EDC5-711A7EFB227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086219" y="7196441"/>
              <a:ext cx="3433541" cy="343354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433541" cy="343354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0136642" ay="-1307643" az="-10551051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61156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ello 3D 14" descr="Terra">
                <a:extLst>
                  <a:ext uri="{FF2B5EF4-FFF2-40B4-BE49-F238E27FC236}">
                    <a16:creationId xmlns:a16="http://schemas.microsoft.com/office/drawing/2014/main" id="{E7A4838B-F936-B1FE-EDC5-711A7EFB22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086219" y="7196441"/>
                <a:ext cx="3433541" cy="3433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lo 3D 15" descr="Freccia spessa">
                <a:extLst>
                  <a:ext uri="{FF2B5EF4-FFF2-40B4-BE49-F238E27FC236}">
                    <a16:creationId xmlns:a16="http://schemas.microsoft.com/office/drawing/2014/main" id="{C272B68B-DD87-BBE8-6519-1245B6FDE13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667766" y="658449"/>
              <a:ext cx="2626371" cy="137028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626371" cy="1370280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074350" ay="783663" az="-53111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8166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lo 3D 15" descr="Freccia spessa">
                <a:extLst>
                  <a:ext uri="{FF2B5EF4-FFF2-40B4-BE49-F238E27FC236}">
                    <a16:creationId xmlns:a16="http://schemas.microsoft.com/office/drawing/2014/main" id="{C272B68B-DD87-BBE8-6519-1245B6FDE1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3667766" y="658449"/>
                <a:ext cx="2626371" cy="13702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44E2761-9DBF-402C-14C1-401ECA8F84E0}"/>
              </a:ext>
            </a:extLst>
          </p:cNvPr>
          <p:cNvSpPr txBox="1"/>
          <p:nvPr/>
        </p:nvSpPr>
        <p:spPr>
          <a:xfrm>
            <a:off x="-1439432" y="1010983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080F436-6452-5727-E97F-6A456B7521EA}"/>
              </a:ext>
            </a:extLst>
          </p:cNvPr>
          <p:cNvSpPr txBox="1"/>
          <p:nvPr/>
        </p:nvSpPr>
        <p:spPr>
          <a:xfrm>
            <a:off x="6362700" y="-2867045"/>
            <a:ext cx="49929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One of the critical concerns in pharmacological obesity treatment—particularly with GLP-1 receptor agonists—is the loss of lean body mass (LBM).In this study, baseline lean mass averaged 60.6%, increasing significantly to 68.3% at follow-up – an absolute improvement of +7.7%.This contrasts sharply with standard </a:t>
            </a:r>
            <a:r>
              <a:rPr lang="en-US" sz="1400" dirty="0" err="1"/>
              <a:t>semaglutide</a:t>
            </a:r>
            <a:r>
              <a:rPr lang="en-US" sz="1400" dirty="0"/>
              <a:t> monotherapy at 2.4mg, which often results in 20–30% of weight loss being from lean </a:t>
            </a:r>
            <a:r>
              <a:rPr lang="en-US" sz="1400" dirty="0" err="1"/>
              <a:t>mass.The</a:t>
            </a:r>
            <a:r>
              <a:rPr lang="en-US" sz="1400" dirty="0"/>
              <a:t> AGBP combined with low-dose </a:t>
            </a:r>
            <a:r>
              <a:rPr lang="en-US" sz="1400" dirty="0" err="1"/>
              <a:t>semaglutide</a:t>
            </a:r>
            <a:r>
              <a:rPr lang="en-US" sz="1400" dirty="0"/>
              <a:t> (1.0mg max) offers a paradigm shift: effective fat loss while preserving—or even improving—LBM</a:t>
            </a:r>
            <a:endParaRPr lang="it-IT" sz="1400" dirty="0"/>
          </a:p>
        </p:txBody>
      </p:sp>
      <p:pic>
        <p:nvPicPr>
          <p:cNvPr id="19" name="Immagine 18" descr="Immagine che contiene testo, schermata, Rettangolo, diagramma&#10;&#10;Il contenuto generato dall'IA potrebbe non essere corretto.">
            <a:extLst>
              <a:ext uri="{FF2B5EF4-FFF2-40B4-BE49-F238E27FC236}">
                <a16:creationId xmlns:a16="http://schemas.microsoft.com/office/drawing/2014/main" id="{1740FEF0-4040-C9D8-68A3-5BA73A233F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90" y="-5957956"/>
            <a:ext cx="4071513" cy="303286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E6EFCEE-04F9-C206-EFA0-586AE0B45F11}"/>
              </a:ext>
            </a:extLst>
          </p:cNvPr>
          <p:cNvSpPr txBox="1"/>
          <p:nvPr/>
        </p:nvSpPr>
        <p:spPr>
          <a:xfrm>
            <a:off x="5860483" y="4172692"/>
            <a:ext cx="48894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While the average LBM gain was +7.7%, it's crucial to assess individual </a:t>
            </a:r>
            <a:r>
              <a:rPr lang="en-US" sz="1400" dirty="0" err="1"/>
              <a:t>responses.This</a:t>
            </a:r>
            <a:r>
              <a:rPr lang="en-US" sz="1400" dirty="0"/>
              <a:t> boxplot illustrates the distribution of LBM % change across all patients. The majority experienced net gain, with outliers representing patients with minimal or no </a:t>
            </a:r>
            <a:r>
              <a:rPr lang="en-US" sz="1400" dirty="0" err="1"/>
              <a:t>change.Notably</a:t>
            </a:r>
            <a:r>
              <a:rPr lang="en-US" sz="1400" dirty="0"/>
              <a:t>, no patient experienced a loss in LBM, supporting the protective role of this combined therapy </a:t>
            </a:r>
            <a:r>
              <a:rPr lang="en-US" sz="1400" dirty="0" err="1"/>
              <a:t>strategy.The</a:t>
            </a:r>
            <a:r>
              <a:rPr lang="en-US" sz="1400" dirty="0"/>
              <a:t> clinical implication is clear: this protocol preserves metabolic tissue, enhancing long-term weight management and functionality.</a:t>
            </a:r>
            <a:endParaRPr lang="it-IT" sz="14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34F9ADA-E1DF-14A4-3565-BA493AE124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7286" y="1010983"/>
            <a:ext cx="2673552" cy="2673552"/>
          </a:xfrm>
          <a:prstGeom prst="rect">
            <a:avLst/>
          </a:prstGeom>
        </p:spPr>
      </p:pic>
      <p:sp>
        <p:nvSpPr>
          <p:cNvPr id="22" name="Ovale 21">
            <a:extLst>
              <a:ext uri="{FF2B5EF4-FFF2-40B4-BE49-F238E27FC236}">
                <a16:creationId xmlns:a16="http://schemas.microsoft.com/office/drawing/2014/main" id="{042A110B-488E-B093-C0ED-818C7FE50E10}"/>
              </a:ext>
            </a:extLst>
          </p:cNvPr>
          <p:cNvSpPr/>
          <p:nvPr/>
        </p:nvSpPr>
        <p:spPr>
          <a:xfrm>
            <a:off x="218564" y="7361267"/>
            <a:ext cx="4918546" cy="645293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267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E43B07-F7D2-A90F-6F70-A6AEDD63F0D7}"/>
              </a:ext>
            </a:extLst>
          </p:cNvPr>
          <p:cNvSpPr txBox="1"/>
          <p:nvPr/>
        </p:nvSpPr>
        <p:spPr>
          <a:xfrm>
            <a:off x="5860483" y="4162539"/>
            <a:ext cx="48894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While the average LBM gain was +7.7%, it's crucial to assess individual </a:t>
            </a:r>
            <a:r>
              <a:rPr lang="en-US" sz="1400" dirty="0" err="1"/>
              <a:t>responses.This</a:t>
            </a:r>
            <a:r>
              <a:rPr lang="en-US" sz="1400" dirty="0"/>
              <a:t> boxplot illustrates the distribution of LBM % change across all patients. The majority experienced net gain, with outliers representing patients with minimal or no </a:t>
            </a:r>
            <a:r>
              <a:rPr lang="en-US" sz="1400" dirty="0" err="1"/>
              <a:t>change.Notably</a:t>
            </a:r>
            <a:r>
              <a:rPr lang="en-US" sz="1400" dirty="0"/>
              <a:t>, no patient experienced a loss in LBM, supporting the protective role of this combined therapy </a:t>
            </a:r>
            <a:r>
              <a:rPr lang="en-US" sz="1400" dirty="0" err="1"/>
              <a:t>strategy.The</a:t>
            </a:r>
            <a:r>
              <a:rPr lang="en-US" sz="1400" dirty="0"/>
              <a:t> clinical implication is clear: this protocol preserves metabolic tissue, enhancing long-term weight management and functionality.</a:t>
            </a:r>
            <a:endParaRPr lang="it-IT" sz="14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1BB25D-632C-6025-08FE-E218077C6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37B77A5-FD30-BF7A-8C86-26D47789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6FDD80F-9FF8-B6BD-993A-522038F2214A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CD65910-8384-E536-ED8D-8FD75AE37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F368C3D1-0833-051A-FEF3-B5550FC4F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0AD7A0E-5E04-BFFE-BD5F-5FEE85F18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E999DF66-F96B-42A9-6435-8B767ED0880F}"/>
              </a:ext>
            </a:extLst>
          </p:cNvPr>
          <p:cNvGrpSpPr/>
          <p:nvPr/>
        </p:nvGrpSpPr>
        <p:grpSpPr>
          <a:xfrm>
            <a:off x="247650" y="2327012"/>
            <a:ext cx="4889460" cy="3691361"/>
            <a:chOff x="4404049" y="1863471"/>
            <a:chExt cx="6111770" cy="480863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1053D81-B3E9-3816-E1F8-CFE15B7B3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2DA3EA0F-61A9-2B02-4BE5-E2733E64F2B5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388D741D-7CC3-158B-4380-74D5364CE196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33C69900-2F59-6663-9D30-474762A98A7E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90B0BCD-B415-165F-5C88-66B7AAC85DB8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0C332144-54D1-DFD3-37B3-B4C086F0E6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5332" y="6956283"/>
            <a:ext cx="4279763" cy="379813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Modello 3D 15" descr="Terra">
                <a:extLst>
                  <a:ext uri="{FF2B5EF4-FFF2-40B4-BE49-F238E27FC236}">
                    <a16:creationId xmlns:a16="http://schemas.microsoft.com/office/drawing/2014/main" id="{A751F775-6506-5658-5C23-DA141CB22C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086219" y="7196441"/>
              <a:ext cx="3433541" cy="3433540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433541" cy="343354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10136642" ay="-1307643" az="-10551051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61156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Modello 3D 15" descr="Terra">
                <a:extLst>
                  <a:ext uri="{FF2B5EF4-FFF2-40B4-BE49-F238E27FC236}">
                    <a16:creationId xmlns:a16="http://schemas.microsoft.com/office/drawing/2014/main" id="{A751F775-6506-5658-5C23-DA141CB22C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086219" y="7196441"/>
                <a:ext cx="3433541" cy="34335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Freccia spessa">
                <a:extLst>
                  <a:ext uri="{FF2B5EF4-FFF2-40B4-BE49-F238E27FC236}">
                    <a16:creationId xmlns:a16="http://schemas.microsoft.com/office/drawing/2014/main" id="{D6F0A63E-9158-54E7-5D5B-49F3EA6CD83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1314169"/>
                  </p:ext>
                </p:extLst>
              </p:nvPr>
            </p:nvGraphicFramePr>
            <p:xfrm>
              <a:off x="6504326" y="481816"/>
              <a:ext cx="1908276" cy="918381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908276" cy="918381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8004" ay="-445451" az="258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1303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Freccia spessa">
                <a:extLst>
                  <a:ext uri="{FF2B5EF4-FFF2-40B4-BE49-F238E27FC236}">
                    <a16:creationId xmlns:a16="http://schemas.microsoft.com/office/drawing/2014/main" id="{D6F0A63E-9158-54E7-5D5B-49F3EA6CD8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04326" y="481816"/>
                <a:ext cx="1908276" cy="918381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B12B448-D674-6CDE-36D8-CCB76D8EB74A}"/>
              </a:ext>
            </a:extLst>
          </p:cNvPr>
          <p:cNvSpPr txBox="1"/>
          <p:nvPr/>
        </p:nvSpPr>
        <p:spPr>
          <a:xfrm>
            <a:off x="8681013" y="756340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81A160C-F552-5EB8-2FCF-6B79982C24A0}"/>
              </a:ext>
            </a:extLst>
          </p:cNvPr>
          <p:cNvSpPr txBox="1"/>
          <p:nvPr/>
        </p:nvSpPr>
        <p:spPr>
          <a:xfrm>
            <a:off x="7988720" y="-448089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7D24EDE-E407-8C91-73A6-A9EC076C75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8437" y="1444592"/>
            <a:ext cx="2673552" cy="2673552"/>
          </a:xfrm>
          <a:prstGeom prst="rect">
            <a:avLst/>
          </a:prstGeom>
        </p:spPr>
      </p:pic>
      <p:sp>
        <p:nvSpPr>
          <p:cNvPr id="21" name="Ovale 20">
            <a:extLst>
              <a:ext uri="{FF2B5EF4-FFF2-40B4-BE49-F238E27FC236}">
                <a16:creationId xmlns:a16="http://schemas.microsoft.com/office/drawing/2014/main" id="{1FEE6F0F-6824-95EB-607F-A7DD4205832B}"/>
              </a:ext>
            </a:extLst>
          </p:cNvPr>
          <p:cNvSpPr/>
          <p:nvPr/>
        </p:nvSpPr>
        <p:spPr>
          <a:xfrm>
            <a:off x="218564" y="5381625"/>
            <a:ext cx="4918546" cy="645293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6451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D79EF597-D727-0D58-A2F4-8F18137FB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215" y="1777113"/>
            <a:ext cx="4525598" cy="271535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BC55FC-4B80-715C-89B4-AC1FED330FA8}"/>
              </a:ext>
            </a:extLst>
          </p:cNvPr>
          <p:cNvSpPr txBox="1"/>
          <p:nvPr/>
        </p:nvSpPr>
        <p:spPr>
          <a:xfrm>
            <a:off x="12862560" y="4671036"/>
            <a:ext cx="3768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fact, </a:t>
            </a:r>
            <a:r>
              <a:rPr lang="en-US" b="1" dirty="0"/>
              <a:t>regardless of the starting BMI</a:t>
            </a:r>
            <a:r>
              <a:rPr lang="en-US" dirty="0"/>
              <a:t>, the loss in terms of kg has a </a:t>
            </a:r>
            <a:r>
              <a:rPr lang="en-US" b="1" dirty="0"/>
              <a:t>linear and comparable trend in all enrolled patients</a:t>
            </a:r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5D0EF1-A913-0DDC-8EE7-DCB9A4E25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026" y="3441269"/>
            <a:ext cx="2113563" cy="21135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C9D0E4-9F94-04ED-0BB3-F8C08FE4FD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565" r="61083" b="1"/>
          <a:stretch>
            <a:fillRect/>
          </a:stretch>
        </p:blipFill>
        <p:spPr>
          <a:xfrm>
            <a:off x="10851172" y="2301754"/>
            <a:ext cx="1093178" cy="1051972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0E41919-2224-4CD3-DB67-2BEC978EE3B8}"/>
              </a:ext>
            </a:extLst>
          </p:cNvPr>
          <p:cNvGrpSpPr/>
          <p:nvPr/>
        </p:nvGrpSpPr>
        <p:grpSpPr>
          <a:xfrm>
            <a:off x="49764" y="0"/>
            <a:ext cx="6046236" cy="2190434"/>
            <a:chOff x="4822241" y="1691456"/>
            <a:chExt cx="6556959" cy="335999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8B97451-DBAD-B217-B583-7CA2C4BE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784"/>
            <a:stretch/>
          </p:blipFill>
          <p:spPr>
            <a:xfrm>
              <a:off x="4822241" y="2468268"/>
              <a:ext cx="6443513" cy="2583187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15BB9AA-6473-2A19-3F05-11C8D751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5299" y="2258764"/>
              <a:ext cx="1861317" cy="78965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26A5FD8-C57C-288F-DF04-C2728258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48611" y="1691456"/>
              <a:ext cx="1330589" cy="1386960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9E11720-887A-FCBB-2480-B3B393570704}"/>
              </a:ext>
            </a:extLst>
          </p:cNvPr>
          <p:cNvGrpSpPr/>
          <p:nvPr/>
        </p:nvGrpSpPr>
        <p:grpSpPr>
          <a:xfrm>
            <a:off x="-5620878" y="1666708"/>
            <a:ext cx="4889460" cy="3691361"/>
            <a:chOff x="4404049" y="1863471"/>
            <a:chExt cx="6111770" cy="480863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065F3CB-8C87-23BE-4034-D8FE0DEB7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04049" y="1863471"/>
              <a:ext cx="6111770" cy="4808637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D1B0D6DE-3A34-0584-3994-4D1438C7E5D6}"/>
                </a:ext>
              </a:extLst>
            </p:cNvPr>
            <p:cNvSpPr/>
            <p:nvPr/>
          </p:nvSpPr>
          <p:spPr>
            <a:xfrm>
              <a:off x="6197217" y="2162443"/>
              <a:ext cx="77216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8F4775EB-1133-7DA5-AFC0-7389815D28A1}"/>
                </a:ext>
              </a:extLst>
            </p:cNvPr>
            <p:cNvSpPr/>
            <p:nvPr/>
          </p:nvSpPr>
          <p:spPr>
            <a:xfrm>
              <a:off x="5089857" y="2566956"/>
              <a:ext cx="1107360" cy="40837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3C4D5709-BF22-71B9-13A3-19309985C8FE}"/>
                </a:ext>
              </a:extLst>
            </p:cNvPr>
            <p:cNvSpPr/>
            <p:nvPr/>
          </p:nvSpPr>
          <p:spPr>
            <a:xfrm>
              <a:off x="6197217" y="2578087"/>
              <a:ext cx="4165600" cy="3048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F3CB7C99-C58A-24DA-028E-55918BD84319}"/>
                </a:ext>
              </a:extLst>
            </p:cNvPr>
            <p:cNvSpPr/>
            <p:nvPr/>
          </p:nvSpPr>
          <p:spPr>
            <a:xfrm>
              <a:off x="7162417" y="5332363"/>
              <a:ext cx="1625600" cy="304801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5DBEF536-DB95-1DE8-B908-A0251C450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6999" y="2013205"/>
            <a:ext cx="4330760" cy="384465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Terra">
                <a:extLst>
                  <a:ext uri="{FF2B5EF4-FFF2-40B4-BE49-F238E27FC236}">
                    <a16:creationId xmlns:a16="http://schemas.microsoft.com/office/drawing/2014/main" id="{9E7DBA95-4AD5-A1E8-CB5F-AD87B776ADF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76733" y="2565075"/>
              <a:ext cx="3433540" cy="3433541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433540" cy="343354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4486637" ay="3354332" az="430855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61156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Terra">
                <a:extLst>
                  <a:ext uri="{FF2B5EF4-FFF2-40B4-BE49-F238E27FC236}">
                    <a16:creationId xmlns:a16="http://schemas.microsoft.com/office/drawing/2014/main" id="{9E7DBA95-4AD5-A1E8-CB5F-AD87B776AD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6733" y="2565075"/>
                <a:ext cx="3433540" cy="3433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Modello 3D 17" descr="Freccia spessa">
                <a:extLst>
                  <a:ext uri="{FF2B5EF4-FFF2-40B4-BE49-F238E27FC236}">
                    <a16:creationId xmlns:a16="http://schemas.microsoft.com/office/drawing/2014/main" id="{F3D7480B-65E4-98E8-08AE-D81712FF42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6521822"/>
                  </p:ext>
                </p:extLst>
              </p:nvPr>
            </p:nvGraphicFramePr>
            <p:xfrm rot="5400000">
              <a:off x="6504326" y="481816"/>
              <a:ext cx="1908276" cy="918381"/>
            </p:xfrm>
            <a:graphic>
              <a:graphicData uri="http://schemas.microsoft.com/office/drawing/2017/model3d">
                <am3d:model3d r:embed="rId12">
                  <am3d:spPr>
                    <a:xfrm rot="5400000">
                      <a:off x="0" y="0"/>
                      <a:ext cx="1908276" cy="918381"/>
                    </a:xfrm>
                    <a:prstGeom prst="rect">
                      <a:avLst/>
                    </a:prstGeom>
                  </am3d:spPr>
                  <am3d:camera>
                    <am3d:pos x="0" y="0" z="526841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808809" d="1000000"/>
                    <am3d:preTrans dx="0" dy="-838313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798004" ay="-445451" az="258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21303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Modello 3D 17" descr="Freccia spessa">
                <a:extLst>
                  <a:ext uri="{FF2B5EF4-FFF2-40B4-BE49-F238E27FC236}">
                    <a16:creationId xmlns:a16="http://schemas.microsoft.com/office/drawing/2014/main" id="{F3D7480B-65E4-98E8-08AE-D81712FF42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5400000">
                <a:off x="6504326" y="481816"/>
                <a:ext cx="1908276" cy="918381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314EC5F-2F32-928E-E21E-5B9B7C1DA525}"/>
              </a:ext>
            </a:extLst>
          </p:cNvPr>
          <p:cNvSpPr txBox="1"/>
          <p:nvPr/>
        </p:nvSpPr>
        <p:spPr>
          <a:xfrm>
            <a:off x="8183173" y="-469265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A1CDF1-B768-D229-B0A4-1BCF805E682F}"/>
              </a:ext>
            </a:extLst>
          </p:cNvPr>
          <p:cNvSpPr txBox="1"/>
          <p:nvPr/>
        </p:nvSpPr>
        <p:spPr>
          <a:xfrm>
            <a:off x="7988720" y="621142"/>
            <a:ext cx="1384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CFD6A7C-A474-EE81-B980-891624FED34E}"/>
              </a:ext>
            </a:extLst>
          </p:cNvPr>
          <p:cNvSpPr txBox="1"/>
          <p:nvPr/>
        </p:nvSpPr>
        <p:spPr>
          <a:xfrm>
            <a:off x="-9628378" y="3282572"/>
            <a:ext cx="967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56 more </a:t>
            </a:r>
            <a:r>
              <a:rPr lang="it-IT" sz="2800" dirty="0" err="1"/>
              <a:t>patients</a:t>
            </a:r>
            <a:r>
              <a:rPr lang="it-IT" sz="2800" dirty="0"/>
              <a:t> </a:t>
            </a:r>
            <a:r>
              <a:rPr lang="it-IT" sz="2800" dirty="0" err="1"/>
              <a:t>treated</a:t>
            </a:r>
            <a:r>
              <a:rPr lang="it-IT" sz="2800" dirty="0"/>
              <a:t> with the </a:t>
            </a:r>
            <a:r>
              <a:rPr lang="it-IT" sz="2800" dirty="0" err="1"/>
              <a:t>same</a:t>
            </a:r>
            <a:r>
              <a:rPr lang="it-IT" sz="2800" dirty="0"/>
              <a:t> </a:t>
            </a:r>
            <a:r>
              <a:rPr lang="it-IT" sz="2800" dirty="0" err="1"/>
              <a:t>protocol</a:t>
            </a:r>
            <a:r>
              <a:rPr lang="it-IT" sz="2800" dirty="0"/>
              <a:t> from April  (Follow up </a:t>
            </a:r>
            <a:r>
              <a:rPr lang="it-IT" sz="2800" dirty="0" err="1"/>
              <a:t>not</a:t>
            </a:r>
            <a:r>
              <a:rPr lang="it-IT" sz="2800" dirty="0"/>
              <a:t> </a:t>
            </a:r>
            <a:r>
              <a:rPr lang="it-IT" sz="2800" dirty="0" err="1"/>
              <a:t>yet</a:t>
            </a:r>
            <a:r>
              <a:rPr lang="it-IT" sz="2800" dirty="0"/>
              <a:t> </a:t>
            </a:r>
            <a:r>
              <a:rPr lang="it-IT" sz="2800" dirty="0" err="1"/>
              <a:t>completed</a:t>
            </a:r>
            <a:r>
              <a:rPr lang="it-IT" sz="2800" dirty="0"/>
              <a:t>)</a:t>
            </a:r>
          </a:p>
          <a:p>
            <a:pPr algn="ctr"/>
            <a:r>
              <a:rPr lang="it-IT" sz="2800" dirty="0"/>
              <a:t>(for </a:t>
            </a:r>
            <a:r>
              <a:rPr lang="it-IT" sz="2800" dirty="0" err="1"/>
              <a:t>now</a:t>
            </a:r>
            <a:r>
              <a:rPr lang="it-IT" sz="2800" dirty="0"/>
              <a:t>) </a:t>
            </a:r>
            <a:r>
              <a:rPr lang="it-IT" sz="2800" b="1" dirty="0"/>
              <a:t>SAME RESULTS ACHIEVED</a:t>
            </a:r>
          </a:p>
        </p:txBody>
      </p:sp>
    </p:spTree>
    <p:extLst>
      <p:ext uri="{BB962C8B-B14F-4D97-AF65-F5344CB8AC3E}">
        <p14:creationId xmlns:p14="http://schemas.microsoft.com/office/powerpoint/2010/main" val="1496061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93</TotalTime>
  <Words>1567</Words>
  <Application>Microsoft Office PowerPoint</Application>
  <PresentationFormat>Widescreen</PresentationFormat>
  <Paragraphs>76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Aptos</vt:lpstr>
      <vt:lpstr>Calibri</vt:lpstr>
      <vt:lpstr>Times New Roman</vt:lpstr>
      <vt:lpstr>Wingdings</vt:lpstr>
      <vt:lpstr>RetrospectVTI</vt:lpstr>
      <vt:lpstr>METABOLICALLY HEALTHY WEIGHT LOSS: SYNERGISTIC EFFECTS OF THE SWALLOWABLE BALLOON AND LOW-DOSE GLP-1 THERAPY ON MUSCLE MASS AND GLP-1 ADHERENCE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LUIGI FLAGIELLO</cp:lastModifiedBy>
  <cp:revision>16</cp:revision>
  <dcterms:created xsi:type="dcterms:W3CDTF">2022-02-27T17:36:31Z</dcterms:created>
  <dcterms:modified xsi:type="dcterms:W3CDTF">2025-10-26T18:23:49Z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